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429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7905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RUL Prediction on C-MAPSS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751778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Predictive maintenance and Remaining Useful Life (RUL) estimation using advanced machine learning architectures on NASA's benchmark datasets.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139928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presentation explores the end-to-end pipeline for prognostic modeling, covering dataset exploration, rigorous preprocessing, and comparative modeling strategies for multivariate time-series data.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6908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310" y="3371612"/>
            <a:ext cx="370165" cy="3701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5923" y="3363992"/>
            <a:ext cx="319849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Data-Driven Difficulty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65923" y="3862626"/>
            <a:ext cx="329315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RUL estimation complexity is primarily governed by the variety of fault modes.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0075" y="3371612"/>
            <a:ext cx="370165" cy="3701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69687" y="3363992"/>
            <a:ext cx="318218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Preprocessing is King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69687" y="3862626"/>
            <a:ext cx="329315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Proper scaling and denoising provide a decisive advantage over complex tuning.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3839" y="3371612"/>
            <a:ext cx="370165" cy="3701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73452" y="336399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Temporal Context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473452" y="3862626"/>
            <a:ext cx="329315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LSTM (and overall deep learning models) tends to predict better than an algorithm without neural network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863798" y="5374158"/>
            <a:ext cx="12902803" cy="38457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8"/>
          <p:cNvSpPr/>
          <p:nvPr/>
        </p:nvSpPr>
        <p:spPr>
          <a:xfrm>
            <a:off x="863798" y="5690235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proposed methodology demonstrates robust generalization across all C-MAPSS scenarios.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88432"/>
            <a:ext cx="210359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OVERVIEW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863798" y="1125260"/>
            <a:ext cx="6542842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C-MAPSS Dataset Description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863798" y="2095381"/>
            <a:ext cx="6225659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Commercial Modular Aero-Propulsion System Simulation (C-MAPSS) datasets represent a standard benchmark for prognostic health management (PHM). We focus on scenarios FD001 through FD003.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863798" y="3094911"/>
            <a:ext cx="622565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FD001:</a:t>
            </a: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Single condition, single fault mode.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863798" y="3437334"/>
            <a:ext cx="622565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FD002:</a:t>
            </a: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Six operating conditions, single fault mode.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63798" y="3779758"/>
            <a:ext cx="622565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FD003:</a:t>
            </a: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Single condition, two fault modes.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63" y="2137053"/>
            <a:ext cx="4669155" cy="309836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8563" y="5443657"/>
            <a:ext cx="622565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863798" y="6096119"/>
            <a:ext cx="6358890" cy="1344930"/>
          </a:xfrm>
          <a:prstGeom prst="roundRect">
            <a:avLst>
              <a:gd name="adj" fmla="val 815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840938" y="6096119"/>
            <a:ext cx="91440" cy="134493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1140262" y="6304002"/>
            <a:ext cx="223301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Preprocessing Rigor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140262" y="6677858"/>
            <a:ext cx="5874544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Normalization via Z-score is learned strictly on training data to prevent data leakage.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407712" y="6096119"/>
            <a:ext cx="6358890" cy="1344930"/>
          </a:xfrm>
          <a:prstGeom prst="roundRect">
            <a:avLst>
              <a:gd name="adj" fmla="val 815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Shape 12"/>
          <p:cNvSpPr/>
          <p:nvPr/>
        </p:nvSpPr>
        <p:spPr>
          <a:xfrm>
            <a:off x="7384852" y="6096119"/>
            <a:ext cx="91440" cy="134493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7684175" y="6304002"/>
            <a:ext cx="210359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Noise Reduction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684175" y="6677858"/>
            <a:ext cx="5874544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Light temporal smoothing is applied to highlight the underlying degradation trends over raw sensor noise.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2724" y="662226"/>
            <a:ext cx="9585960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Preprocessing: Scaling &amp; Normalization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44" y="1654254"/>
            <a:ext cx="4213622" cy="421362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389" y="1654254"/>
            <a:ext cx="4213622" cy="421362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434" y="1654254"/>
            <a:ext cx="4213622" cy="42136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42724" y="6188750"/>
            <a:ext cx="12944951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Sensors exhibit vastly different physical units and ranges. </a:t>
            </a: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Z-score normalization</a:t>
            </a: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removes scale effects while preserving relative temporal dynamics, allowing degradation patterns to be compared across sensors and scenarios.</a:t>
            </a:r>
            <a:endParaRPr lang="en-US" sz="1400" dirty="0"/>
          </a:p>
        </p:txBody>
      </p:sp>
      <p:sp>
        <p:nvSpPr>
          <p:cNvPr id="7" name="Shape 2"/>
          <p:cNvSpPr/>
          <p:nvPr/>
        </p:nvSpPr>
        <p:spPr>
          <a:xfrm>
            <a:off x="842724" y="6933605"/>
            <a:ext cx="12944951" cy="749260"/>
          </a:xfrm>
          <a:prstGeom prst="roundRect">
            <a:avLst>
              <a:gd name="adj" fmla="val 3616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23" y="7191732"/>
            <a:ext cx="225743" cy="18049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29464" y="7159228"/>
            <a:ext cx="12177712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Critical:</a:t>
            </a: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All means and standard deviations are computed on the training set </a:t>
            </a:r>
            <a:r>
              <a:rPr lang="en-US" sz="1400" i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</a:t>
            </a: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ensure zero data leakage and valid generalization to unseen test engines.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85336"/>
            <a:ext cx="5614392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Noise Reduction Strategy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38" y="1681401"/>
            <a:ext cx="9367123" cy="35149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1254" y="2576725"/>
            <a:ext cx="483849" cy="4838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0176" y="4355473"/>
            <a:ext cx="1412837" cy="247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FD001–FD003</a:t>
            </a:r>
            <a:endParaRPr lang="en-US" sz="1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9915" y="2577632"/>
            <a:ext cx="483849" cy="48384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419613" y="4231789"/>
            <a:ext cx="1412838" cy="494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Trend Extraction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9030" y="2577632"/>
            <a:ext cx="483848" cy="48384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648728" y="4231789"/>
            <a:ext cx="1412838" cy="494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EWMA Smoothing</a:t>
            </a:r>
            <a:endParaRPr lang="en-US" sz="1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18145" y="2577632"/>
            <a:ext cx="483848" cy="48384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877843" y="4355473"/>
            <a:ext cx="1412837" cy="247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Preprocess</a:t>
            </a:r>
            <a:endParaRPr lang="en-US" sz="1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37582" y="2577632"/>
            <a:ext cx="483849" cy="48384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068249" y="4355473"/>
            <a:ext cx="1412837" cy="247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Raw Signals</a:t>
            </a:r>
            <a:endParaRPr lang="en-US" sz="1200" dirty="0"/>
          </a:p>
        </p:txBody>
      </p:sp>
      <p:sp>
        <p:nvSpPr>
          <p:cNvPr id="14" name="Shape 6"/>
          <p:cNvSpPr/>
          <p:nvPr/>
        </p:nvSpPr>
        <p:spPr>
          <a:xfrm>
            <a:off x="863798" y="5404604"/>
            <a:ext cx="6358890" cy="2039541"/>
          </a:xfrm>
          <a:prstGeom prst="roundRect">
            <a:avLst>
              <a:gd name="adj" fmla="val 136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7"/>
          <p:cNvSpPr/>
          <p:nvPr/>
        </p:nvSpPr>
        <p:spPr>
          <a:xfrm>
            <a:off x="1048822" y="5589627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1460" y="5742265"/>
            <a:ext cx="249912" cy="24991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48822" y="6329958"/>
            <a:ext cx="231386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Temporal Smoothing</a:t>
            </a:r>
            <a:endParaRPr lang="en-US" sz="1650" dirty="0"/>
          </a:p>
        </p:txBody>
      </p:sp>
      <p:sp>
        <p:nvSpPr>
          <p:cNvPr id="18" name="Text 9"/>
          <p:cNvSpPr/>
          <p:nvPr/>
        </p:nvSpPr>
        <p:spPr>
          <a:xfrm>
            <a:off x="1048822" y="6703814"/>
            <a:ext cx="5988844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Utilizing Moving Averages or EWMA to suppress transient spikes that do not reflect asset health.</a:t>
            </a:r>
            <a:endParaRPr lang="en-US" sz="1450" dirty="0"/>
          </a:p>
        </p:txBody>
      </p:sp>
      <p:sp>
        <p:nvSpPr>
          <p:cNvPr id="19" name="Shape 10"/>
          <p:cNvSpPr/>
          <p:nvPr/>
        </p:nvSpPr>
        <p:spPr>
          <a:xfrm>
            <a:off x="7407712" y="5404604"/>
            <a:ext cx="6358890" cy="2039541"/>
          </a:xfrm>
          <a:prstGeom prst="roundRect">
            <a:avLst>
              <a:gd name="adj" fmla="val 136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1"/>
          <p:cNvSpPr/>
          <p:nvPr/>
        </p:nvSpPr>
        <p:spPr>
          <a:xfrm>
            <a:off x="7592735" y="5589627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5373" y="5742265"/>
            <a:ext cx="249912" cy="249912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592735" y="6329958"/>
            <a:ext cx="210359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Preserve Structure</a:t>
            </a:r>
            <a:endParaRPr lang="en-US" sz="1650" dirty="0"/>
          </a:p>
        </p:txBody>
      </p:sp>
      <p:sp>
        <p:nvSpPr>
          <p:cNvPr id="23" name="Text 13"/>
          <p:cNvSpPr/>
          <p:nvPr/>
        </p:nvSpPr>
        <p:spPr>
          <a:xfrm>
            <a:off x="7592735" y="6703814"/>
            <a:ext cx="5988844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Avoiding overly aggressive filtering to ensure the model captures the specific "elbow" point of failure.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86746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Sensor Selection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781657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optimize model performance and reduce training complexity, we filter the 21 available sensor channels down to an informative subset.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799642"/>
            <a:ext cx="4136350" cy="740450"/>
          </a:xfrm>
          <a:prstGeom prst="roundRect">
            <a:avLst>
              <a:gd name="adj" fmla="val 48003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891" y="3984784"/>
            <a:ext cx="370165" cy="3701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615" y="4786908"/>
            <a:ext cx="295429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Eliminate Constants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5285542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Sensors that provide zero variance or non-degrading signals are removed immediately.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965" y="3799642"/>
            <a:ext cx="4136350" cy="740450"/>
          </a:xfrm>
          <a:prstGeom prst="roundRect">
            <a:avLst>
              <a:gd name="adj" fmla="val 48003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0058" y="3984784"/>
            <a:ext cx="370165" cy="3701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93782" y="4786908"/>
            <a:ext cx="293048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Correlation Analysis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493782" y="5285542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Redundant sensors with near-perfect collinearity are reduced to single representatives.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9630132" y="3799642"/>
            <a:ext cx="4136350" cy="740450"/>
          </a:xfrm>
          <a:prstGeom prst="roundRect">
            <a:avLst>
              <a:gd name="adj" fmla="val 480030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13225" y="3984784"/>
            <a:ext cx="370165" cy="37016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76949" y="478690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Relevance Scoring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876949" y="5285542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Final subsets are determined by model-based feature importance, tailored for each FD scenario.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95237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Tested Algorithms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09014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evaluated three distinct architectural approaches to assess the trade-off between static tabular methods and deep temporal sequence modeling.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549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3798" y="4853583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Robust, non-linear ensemble used for its stability and ability to handle high-dimensional feature spaces.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267563" y="43549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Gradient Boosting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67563" y="4853583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Serving as a strong tabular baseline, capable of capturing complex interactions between sensor states.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671328" y="43549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LSTM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1328" y="4853583"/>
            <a:ext cx="4095274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Long Short-Term Memory networks for sequence-based modeling to capture long-term dependencies in engine wear.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42204"/>
            <a:ext cx="852975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Performance (Metrics)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735699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varies significantly across the three datasets, directly correlating with the complexity of operating conditions and fault modes.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753683"/>
            <a:ext cx="7500699" cy="2756059"/>
          </a:xfrm>
          <a:prstGeom prst="roundRect">
            <a:avLst>
              <a:gd name="adj" fmla="val 134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879038" y="3768923"/>
            <a:ext cx="7470219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1126093" y="3924538"/>
            <a:ext cx="137005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Scenario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2997398" y="3924538"/>
            <a:ext cx="136624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864894" y="3924538"/>
            <a:ext cx="136624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RMSE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6732389" y="3924538"/>
            <a:ext cx="137005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R²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038" y="4450318"/>
            <a:ext cx="7470219" cy="681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1126093" y="4605933"/>
            <a:ext cx="137005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FD001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2997398" y="4605933"/>
            <a:ext cx="136624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12.4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4864894" y="4605933"/>
            <a:ext cx="136624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15.2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6732389" y="4605933"/>
            <a:ext cx="137005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0.89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79038" y="5131713"/>
            <a:ext cx="7470219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1126093" y="5287328"/>
            <a:ext cx="137005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FD002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2997398" y="5287328"/>
            <a:ext cx="136624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18.1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4864894" y="5287328"/>
            <a:ext cx="136624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22.8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6732389" y="5287328"/>
            <a:ext cx="137005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0.74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879038" y="5813108"/>
            <a:ext cx="7470219" cy="681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1126093" y="5968722"/>
            <a:ext cx="137005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FD003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2997398" y="5968722"/>
            <a:ext cx="136624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14.9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4864894" y="5968722"/>
            <a:ext cx="136624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19.1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6732389" y="5968722"/>
            <a:ext cx="137005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0.82</a:t>
            </a:r>
            <a:endParaRPr lang="en-US" sz="19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791301"/>
            <a:ext cx="4799767" cy="35119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42317"/>
            <a:ext cx="12902803" cy="2804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Final Results &amp; Interpretation</a:t>
            </a:r>
            <a:endParaRPr lang="en-US" sz="8800" dirty="0"/>
          </a:p>
        </p:txBody>
      </p:sp>
      <p:sp>
        <p:nvSpPr>
          <p:cNvPr id="3" name="Text 1"/>
          <p:cNvSpPr/>
          <p:nvPr/>
        </p:nvSpPr>
        <p:spPr>
          <a:xfrm>
            <a:off x="863798" y="551711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Synthesizing model outputs into actionable maintenance insights.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14901"/>
            <a:ext cx="824198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Temporal Windowing Effect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30981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application of a 30-cycle sliding window transforms the sparse engine-level data into a dense supervised learning task.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080980"/>
            <a:ext cx="6297097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178</a:t>
            </a:r>
            <a:endParaRPr lang="en-US" sz="6400" dirty="0"/>
          </a:p>
        </p:txBody>
      </p:sp>
      <p:sp>
        <p:nvSpPr>
          <p:cNvPr id="5" name="Text 3"/>
          <p:cNvSpPr/>
          <p:nvPr/>
        </p:nvSpPr>
        <p:spPr>
          <a:xfrm>
            <a:off x="2572941" y="4203859"/>
            <a:ext cx="287881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FD001/002 Samples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4702493"/>
            <a:ext cx="629709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sequences generated per engine, providing a rich basis for local trend analysis.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469386" y="3080980"/>
            <a:ext cx="6297216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218</a:t>
            </a:r>
            <a:endParaRPr lang="en-US" sz="6400" dirty="0"/>
          </a:p>
        </p:txBody>
      </p:sp>
      <p:sp>
        <p:nvSpPr>
          <p:cNvPr id="8" name="Text 6"/>
          <p:cNvSpPr/>
          <p:nvPr/>
        </p:nvSpPr>
        <p:spPr>
          <a:xfrm>
            <a:off x="9215557" y="420385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FD003 Samples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69386" y="4702493"/>
            <a:ext cx="629721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Longer and more variable trajectories requiring models to handle diverse degradation rates.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63798" y="5720477"/>
            <a:ext cx="12902803" cy="1394222"/>
          </a:xfrm>
          <a:prstGeom prst="roundRect">
            <a:avLst>
              <a:gd name="adj" fmla="val 2656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15" y="6072068"/>
            <a:ext cx="308491" cy="24681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665923" y="6028968"/>
            <a:ext cx="1185386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Takeaway:</a:t>
            </a: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Temporal windowing provides dense supervision, which directly contributes to improved RUL prediction performance by allowing models to see "snippets" of decay.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Personnalisé</PresentationFormat>
  <Paragraphs>89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Montserrat Bold</vt:lpstr>
      <vt:lpstr>Source Sans 3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Mantra OUTTANDY</dc:creator>
  <cp:lastModifiedBy>OUTTANDY Mantra</cp:lastModifiedBy>
  <cp:revision>2</cp:revision>
  <dcterms:created xsi:type="dcterms:W3CDTF">2025-12-23T21:02:21Z</dcterms:created>
  <dcterms:modified xsi:type="dcterms:W3CDTF">2025-12-23T21:04:59Z</dcterms:modified>
</cp:coreProperties>
</file>